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64" r:id="rId4"/>
    <p:sldId id="266" r:id="rId5"/>
    <p:sldId id="267" r:id="rId6"/>
    <p:sldId id="268" r:id="rId7"/>
    <p:sldId id="270" r:id="rId8"/>
    <p:sldId id="271" r:id="rId9"/>
    <p:sldId id="272" r:id="rId10"/>
    <p:sldId id="274" r:id="rId11"/>
    <p:sldId id="276" r:id="rId12"/>
    <p:sldId id="273" r:id="rId13"/>
    <p:sldId id="275" r:id="rId14"/>
    <p:sldId id="277" r:id="rId15"/>
    <p:sldId id="278" r:id="rId16"/>
    <p:sldId id="279" r:id="rId1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8" userDrawn="1">
          <p15:clr>
            <a:srgbClr val="A4A3A4"/>
          </p15:clr>
        </p15:guide>
        <p15:guide id="4" pos="5602" userDrawn="1">
          <p15:clr>
            <a:srgbClr val="A4A3A4"/>
          </p15:clr>
        </p15:guide>
        <p15:guide id="5" pos="1973" userDrawn="1">
          <p15:clr>
            <a:srgbClr val="A4A3A4"/>
          </p15:clr>
        </p15:guide>
        <p15:guide id="6" pos="3787" userDrawn="1">
          <p15:clr>
            <a:srgbClr val="A4A3A4"/>
          </p15:clr>
        </p15:guide>
        <p15:guide id="8" orient="horz" pos="4178" userDrawn="1">
          <p15:clr>
            <a:srgbClr val="A4A3A4"/>
          </p15:clr>
        </p15:guide>
        <p15:guide id="9" orient="horz" pos="1480" userDrawn="1">
          <p15:clr>
            <a:srgbClr val="A4A3A4"/>
          </p15:clr>
        </p15:guide>
        <p15:guide id="10" orient="horz" pos="2886" userDrawn="1">
          <p15:clr>
            <a:srgbClr val="A4A3A4"/>
          </p15:clr>
        </p15:guide>
        <p15:guide id="11" orient="horz" pos="1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500"/>
    <a:srgbClr val="4DA5F2"/>
    <a:srgbClr val="F39600"/>
    <a:srgbClr val="FFFFFF"/>
    <a:srgbClr val="DE8900"/>
    <a:srgbClr val="A40000"/>
    <a:srgbClr val="760000"/>
    <a:srgbClr val="000000"/>
    <a:srgbClr val="516AAB"/>
    <a:srgbClr val="6080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92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-3144" y="-1014"/>
      </p:cViewPr>
      <p:guideLst>
        <p:guide orient="horz" pos="2160"/>
        <p:guide orient="horz" pos="4178"/>
        <p:guide orient="horz" pos="1480"/>
        <p:guide orient="horz" pos="2886"/>
        <p:guide orient="horz" pos="119"/>
        <p:guide pos="2880"/>
        <p:guide pos="158"/>
        <p:guide pos="5602"/>
        <p:guide pos="1973"/>
        <p:guide pos="37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7F5C7-09DB-48DA-9FBA-EBCEA2895060}" type="datetimeFigureOut">
              <a:rPr kumimoji="1" lang="ja-JP" altLang="en-US" smtClean="0"/>
              <a:t>2015/3/26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98111D-2E70-4D88-B97F-B601005AB9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359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169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9144000" cy="216000"/>
          </a:xfrm>
          <a:prstGeom prst="rect">
            <a:avLst/>
          </a:prstGeom>
          <a:solidFill>
            <a:srgbClr val="4D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6642000"/>
            <a:ext cx="9144000" cy="216000"/>
          </a:xfrm>
          <a:prstGeom prst="rect">
            <a:avLst/>
          </a:prstGeom>
          <a:solidFill>
            <a:srgbClr val="4D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816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r="106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5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6" b="8195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77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6" b="8195"/>
          <a:stretch/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grpSp>
        <p:nvGrpSpPr>
          <p:cNvPr id="7" name="グループ化 6"/>
          <p:cNvGrpSpPr/>
          <p:nvPr userDrawn="1"/>
        </p:nvGrpSpPr>
        <p:grpSpPr>
          <a:xfrm>
            <a:off x="0" y="2108200"/>
            <a:ext cx="9144000" cy="3155949"/>
            <a:chOff x="0" y="2349500"/>
            <a:chExt cx="9144000" cy="3155949"/>
          </a:xfrm>
        </p:grpSpPr>
        <p:sp>
          <p:nvSpPr>
            <p:cNvPr id="8" name="正方形/長方形 7"/>
            <p:cNvSpPr/>
            <p:nvPr/>
          </p:nvSpPr>
          <p:spPr>
            <a:xfrm>
              <a:off x="0" y="2349500"/>
              <a:ext cx="9144000" cy="3155949"/>
            </a:xfrm>
            <a:prstGeom prst="rect">
              <a:avLst/>
            </a:prstGeom>
            <a:solidFill>
              <a:srgbClr val="00000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 bwMode="gray">
            <a:xfrm>
              <a:off x="225479" y="2597213"/>
              <a:ext cx="8820043" cy="2660522"/>
            </a:xfrm>
            <a:prstGeom prst="rect">
              <a:avLst/>
            </a:prstGeom>
            <a:noFill/>
          </p:spPr>
          <p:txBody>
            <a:bodyPr wrap="none" tIns="108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ja-JP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超早期にリハビリを開始したくとも、</a:t>
              </a:r>
              <a:endParaRPr lang="en-US" altLang="ja-JP" sz="24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4400" b="1" dirty="0">
                  <a:solidFill>
                    <a:schemeClr val="bg1"/>
                  </a:solidFill>
                  <a:latin typeface="+mj-ea"/>
                  <a:ea typeface="+mj-ea"/>
                </a:rPr>
                <a:t>義肢装具が間に合わず</a:t>
              </a:r>
              <a:r>
                <a:rPr lang="ja-JP" altLang="en-US" sz="24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lang="ja-JP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開始できません。</a:t>
              </a:r>
              <a:endParaRPr lang="en-US" altLang="ja-JP" sz="24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endParaRPr lang="en-US" altLang="ja-JP" sz="1200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2400" dirty="0" smtClean="0">
                  <a:solidFill>
                    <a:schemeClr val="bg1"/>
                  </a:solidFill>
                  <a:latin typeface="+mj-ea"/>
                  <a:ea typeface="+mj-ea"/>
                </a:rPr>
                <a:t>また</a:t>
              </a:r>
              <a:r>
                <a:rPr lang="ja-JP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、</a:t>
              </a:r>
              <a:r>
                <a:rPr lang="ja-JP" altLang="en-US" sz="4400" b="1" dirty="0">
                  <a:solidFill>
                    <a:schemeClr val="bg1"/>
                  </a:solidFill>
                  <a:latin typeface="+mj-ea"/>
                  <a:ea typeface="+mj-ea"/>
                </a:rPr>
                <a:t>簡便</a:t>
              </a:r>
              <a:r>
                <a:rPr lang="ja-JP" altLang="en-US" sz="4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に</a:t>
              </a:r>
              <a:r>
                <a:rPr lang="ja-JP" altLang="en-US" sz="4400" b="1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lang="ja-JP" altLang="en-US" sz="4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快適</a:t>
              </a:r>
              <a:r>
                <a:rPr lang="ja-JP" altLang="en-US" sz="4400" b="1" dirty="0">
                  <a:solidFill>
                    <a:schemeClr val="bg1"/>
                  </a:solidFill>
                  <a:latin typeface="+mj-ea"/>
                  <a:ea typeface="+mj-ea"/>
                </a:rPr>
                <a:t>に装備できないと</a:t>
              </a:r>
              <a:endParaRPr lang="en-US" altLang="ja-JP" sz="4400" b="1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リハビリそのものの機会も制限されます。</a:t>
              </a:r>
            </a:p>
          </p:txBody>
        </p:sp>
      </p:grpSp>
      <p:sp>
        <p:nvSpPr>
          <p:cNvPr id="10" name="テキスト ボックス 9"/>
          <p:cNvSpPr txBox="1"/>
          <p:nvPr userDrawn="1"/>
        </p:nvSpPr>
        <p:spPr bwMode="gray">
          <a:xfrm>
            <a:off x="250825" y="441325"/>
            <a:ext cx="6853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2600" b="1">
                <a:solidFill>
                  <a:schemeClr val="bg1"/>
                </a:solidFill>
                <a:effectLst>
                  <a:glow rad="101600">
                    <a:srgbClr val="004295"/>
                  </a:glow>
                </a:effectLst>
              </a:defRPr>
            </a:lvl1pPr>
          </a:lstStyle>
          <a:p>
            <a:r>
              <a:rPr lang="ja-JP" altLang="en-US" sz="4000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</a:rPr>
              <a:t>現状の脳卒中片麻痺患者様</a:t>
            </a:r>
            <a:r>
              <a:rPr lang="ja-JP" altLang="en-US" sz="40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</a:rPr>
              <a:t>の</a:t>
            </a:r>
            <a:endParaRPr lang="en-US" altLang="ja-JP" sz="4000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</a:endParaRPr>
          </a:p>
          <a:p>
            <a:r>
              <a:rPr lang="ja-JP" altLang="en-US" sz="40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</a:rPr>
              <a:t>リハビリ</a:t>
            </a:r>
            <a:r>
              <a:rPr lang="ja-JP" altLang="en-US" sz="4000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</a:rPr>
              <a:t>には課題が・・・</a:t>
            </a:r>
          </a:p>
        </p:txBody>
      </p:sp>
    </p:spTree>
    <p:extLst>
      <p:ext uri="{BB962C8B-B14F-4D97-AF65-F5344CB8AC3E}">
        <p14:creationId xmlns:p14="http://schemas.microsoft.com/office/powerpoint/2010/main" val="410981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r="960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0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5361522" y="0"/>
            <a:ext cx="378247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785" y="0"/>
            <a:ext cx="2844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2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445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 userDrawn="1"/>
        </p:nvSpPr>
        <p:spPr>
          <a:xfrm>
            <a:off x="0" y="0"/>
            <a:ext cx="9144000" cy="216000"/>
          </a:xfrm>
          <a:prstGeom prst="rect">
            <a:avLst/>
          </a:prstGeom>
          <a:solidFill>
            <a:srgbClr val="F3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 userDrawn="1"/>
        </p:nvSpPr>
        <p:spPr>
          <a:xfrm>
            <a:off x="0" y="6642000"/>
            <a:ext cx="9144000" cy="216000"/>
          </a:xfrm>
          <a:prstGeom prst="rect">
            <a:avLst/>
          </a:prstGeom>
          <a:solidFill>
            <a:srgbClr val="F3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7234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D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93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4E16-0555-4682-8E9C-912701D860DA}" type="datetimeFigureOut">
              <a:rPr kumimoji="1" lang="ja-JP" altLang="en-US" smtClean="0"/>
              <a:t>2015/3/26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505C9-03D9-4558-9701-079CE9CE6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173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4" r:id="rId3"/>
    <p:sldLayoutId id="2147483663" r:id="rId4"/>
    <p:sldLayoutId id="2147483664" r:id="rId5"/>
    <p:sldLayoutId id="2147483662" r:id="rId6"/>
    <p:sldLayoutId id="2147483665" r:id="rId7"/>
    <p:sldLayoutId id="2147483666" r:id="rId8"/>
    <p:sldLayoutId id="2147483676" r:id="rId9"/>
    <p:sldLayoutId id="2147483675" r:id="rId1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watercolo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500" r="12500"/>
          <a:stretch/>
        </p:blipFill>
        <p:spPr>
          <a:xfrm>
            <a:off x="-1" y="1"/>
            <a:ext cx="9144001" cy="6857999"/>
          </a:xfrm>
          <a:prstGeom prst="rect">
            <a:avLst/>
          </a:prstGeom>
        </p:spPr>
      </p:pic>
      <p:sp>
        <p:nvSpPr>
          <p:cNvPr id="14" name="タイトル 1"/>
          <p:cNvSpPr txBox="1">
            <a:spLocks/>
          </p:cNvSpPr>
          <p:nvPr/>
        </p:nvSpPr>
        <p:spPr bwMode="gray">
          <a:xfrm>
            <a:off x="238125" y="2349500"/>
            <a:ext cx="7771679" cy="1530868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ja-JP" altLang="en-US" sz="2800" spc="110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+mn-lt"/>
              </a:rPr>
              <a:t>脳卒中片麻痺患者様の</a:t>
            </a:r>
            <a:r>
              <a:rPr lang="ja-JP" altLang="en-US" sz="2800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+mn-lt"/>
              </a:rPr>
              <a:t>リハビリをサポート</a:t>
            </a:r>
            <a:r>
              <a:rPr lang="en-US" altLang="ja-JP" sz="2800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+mn-lt"/>
              </a:rPr>
              <a:t/>
            </a:r>
            <a:br>
              <a:rPr lang="en-US" altLang="ja-JP" sz="2800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+mn-lt"/>
              </a:rPr>
            </a:br>
            <a:r>
              <a:rPr lang="ja-JP" altLang="en-US" sz="5400" b="1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5400" b="1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+mn-lt"/>
              </a:rPr>
              <a:t>長下肢装具 </a:t>
            </a:r>
            <a:r>
              <a:rPr lang="en-US" altLang="ja-JP" sz="5400" b="1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+mn-lt"/>
              </a:rPr>
              <a:t>Front</a:t>
            </a:r>
            <a:r>
              <a:rPr lang="ja-JP" altLang="en-US" sz="5400" b="1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sz="1000" b="1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800" b="1" spc="110" dirty="0" smtClean="0">
                <a:solidFill>
                  <a:schemeClr val="bg1"/>
                </a:solidFill>
                <a:effectLst>
                  <a:glow rad="114300">
                    <a:srgbClr val="516AAB"/>
                  </a:glow>
                </a:effectLst>
                <a:latin typeface="+mn-lt"/>
              </a:rPr>
              <a:t>のご提案</a:t>
            </a:r>
            <a:endParaRPr lang="ja-JP" altLang="en-US" sz="2800" b="1" spc="110" dirty="0">
              <a:solidFill>
                <a:schemeClr val="bg1"/>
              </a:solidFill>
              <a:effectLst>
                <a:glow rad="114300">
                  <a:srgbClr val="516AAB"/>
                </a:glow>
              </a:effectLst>
              <a:latin typeface="+mn-lt"/>
            </a:endParaRPr>
          </a:p>
        </p:txBody>
      </p:sp>
      <p:sp>
        <p:nvSpPr>
          <p:cNvPr id="15" name="正方形/長方形 14"/>
          <p:cNvSpPr/>
          <p:nvPr/>
        </p:nvSpPr>
        <p:spPr bwMode="gray">
          <a:xfrm>
            <a:off x="238125" y="4010680"/>
            <a:ext cx="7007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solidFill>
                  <a:srgbClr val="F39500"/>
                </a:solidFill>
                <a:effectLst>
                  <a:glow rad="101600">
                    <a:schemeClr val="bg1"/>
                  </a:glow>
                </a:effectLst>
              </a:rPr>
              <a:t>超早期に即時のリハビリを実現するために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5918200" y="6529859"/>
            <a:ext cx="321113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900" dirty="0">
                <a:solidFill>
                  <a:schemeClr val="bg1"/>
                </a:solidFill>
                <a:ea typeface="ＭＳ Ｐゴシック" panose="020B0600070205080204" pitchFamily="50" charset="-128"/>
              </a:rPr>
              <a:t>COPYRIGHT</a:t>
            </a:r>
            <a:r>
              <a:rPr lang="ja-JP" altLang="en-US" sz="900" dirty="0">
                <a:solidFill>
                  <a:schemeClr val="bg1"/>
                </a:solidFill>
                <a:ea typeface="ＭＳ Ｐゴシック" panose="020B0600070205080204" pitchFamily="50" charset="-128"/>
              </a:rPr>
              <a:t>（</a:t>
            </a:r>
            <a:r>
              <a:rPr lang="en-US" altLang="ja-JP" sz="900" dirty="0">
                <a:solidFill>
                  <a:schemeClr val="bg1"/>
                </a:solidFill>
                <a:ea typeface="ＭＳ Ｐゴシック" panose="020B0600070205080204" pitchFamily="50" charset="-128"/>
              </a:rPr>
              <a:t>C</a:t>
            </a:r>
            <a:r>
              <a:rPr lang="ja-JP" altLang="en-US" sz="900" dirty="0">
                <a:solidFill>
                  <a:schemeClr val="bg1"/>
                </a:solidFill>
                <a:ea typeface="ＭＳ Ｐゴシック" panose="020B0600070205080204" pitchFamily="50" charset="-128"/>
              </a:rPr>
              <a:t>）</a:t>
            </a:r>
            <a:r>
              <a:rPr lang="en-US" altLang="ja-JP" sz="900" dirty="0" smtClean="0">
                <a:solidFill>
                  <a:schemeClr val="bg1"/>
                </a:solidFill>
                <a:ea typeface="ＭＳ Ｐゴシック" panose="020B0600070205080204" pitchFamily="50" charset="-128"/>
              </a:rPr>
              <a:t>2015 P.O.labo </a:t>
            </a:r>
            <a:r>
              <a:rPr lang="en-US" altLang="ja-JP" sz="900" dirty="0">
                <a:solidFill>
                  <a:schemeClr val="bg1"/>
                </a:solidFill>
                <a:ea typeface="ＭＳ Ｐゴシック" panose="020B0600070205080204" pitchFamily="50" charset="-128"/>
              </a:rPr>
              <a:t>ALL RIGHTS RESERVED.</a:t>
            </a:r>
            <a:endParaRPr lang="ja-JP" altLang="en-US" sz="900" dirty="0">
              <a:solidFill>
                <a:schemeClr val="bg1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935" y="123826"/>
            <a:ext cx="1308100" cy="24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3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0" y="242455"/>
            <a:ext cx="9144000" cy="68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r>
              <a:rPr kumimoji="1" lang="ja-JP" altLang="en-US" sz="3200" b="1" dirty="0" smtClean="0">
                <a:solidFill>
                  <a:srgbClr val="F39500"/>
                </a:solidFill>
              </a:rPr>
              <a:t>        </a:t>
            </a:r>
            <a:endParaRPr kumimoji="1" lang="ja-JP" altLang="en-US" sz="3500" b="1" dirty="0">
              <a:solidFill>
                <a:srgbClr val="F395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9225" y="134875"/>
            <a:ext cx="5468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F39500"/>
                </a:solidFill>
              </a:rPr>
              <a:t>3. </a:t>
            </a:r>
            <a:r>
              <a:rPr kumimoji="1" lang="ja-JP" altLang="en-US" sz="4400" b="1" dirty="0" smtClean="0">
                <a:solidFill>
                  <a:srgbClr val="F39500"/>
                </a:solidFill>
              </a:rPr>
              <a:t>無理なく簡便に！</a:t>
            </a:r>
            <a:endParaRPr kumimoji="1" lang="ja-JP" altLang="en-US" sz="4400" b="1" dirty="0">
              <a:solidFill>
                <a:srgbClr val="F395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 bwMode="gray">
          <a:xfrm>
            <a:off x="149225" y="1165785"/>
            <a:ext cx="4121641" cy="56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装着したまま調整可能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49225" y="2097424"/>
            <a:ext cx="5198859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振り出し力の伝達効率が高い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⇒降り出しやすい</a:t>
            </a:r>
            <a:endParaRPr lang="en-US" altLang="ja-JP" sz="2800" b="1" dirty="0" smtClean="0"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01" y="3111333"/>
            <a:ext cx="4090819" cy="3278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525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647" y="1437496"/>
            <a:ext cx="7234707" cy="469420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71927" y="325375"/>
            <a:ext cx="58272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>
                <a:solidFill>
                  <a:srgbClr val="F39500"/>
                </a:solidFill>
              </a:rPr>
              <a:t>装着方法は簡単です！</a:t>
            </a:r>
            <a:endParaRPr kumimoji="1" lang="ja-JP" altLang="en-US" sz="4400" b="1" dirty="0">
              <a:solidFill>
                <a:srgbClr val="F39500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2971800"/>
            <a:ext cx="9144000" cy="914400"/>
          </a:xfrm>
          <a:prstGeom prst="rect">
            <a:avLst/>
          </a:prstGeom>
          <a:solidFill>
            <a:srgbClr val="F3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ja-JP" altLang="en-US" sz="3200" b="1" dirty="0">
                <a:solidFill>
                  <a:schemeClr val="bg1"/>
                </a:solidFill>
              </a:rPr>
              <a:t>装着方法を動画でわかりやすく解説します！</a:t>
            </a:r>
          </a:p>
        </p:txBody>
      </p:sp>
    </p:spTree>
    <p:extLst>
      <p:ext uri="{BB962C8B-B14F-4D97-AF65-F5344CB8AC3E}">
        <p14:creationId xmlns:p14="http://schemas.microsoft.com/office/powerpoint/2010/main" val="11282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/>
          <p:cNvSpPr txBox="1"/>
          <p:nvPr/>
        </p:nvSpPr>
        <p:spPr>
          <a:xfrm>
            <a:off x="215125" y="2711460"/>
            <a:ext cx="387798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>
                <a:solidFill>
                  <a:schemeClr val="bg1"/>
                </a:solidFill>
              </a:rPr>
              <a:t>医療従事者様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の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ストレスのない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サポートのために！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467317" y="1583197"/>
            <a:ext cx="4434267" cy="1323439"/>
            <a:chOff x="4467317" y="1583197"/>
            <a:chExt cx="4434267" cy="1323439"/>
          </a:xfrm>
        </p:grpSpPr>
        <p:sp>
          <p:nvSpPr>
            <p:cNvPr id="13" name="角丸四角形 12"/>
            <p:cNvSpPr/>
            <p:nvPr/>
          </p:nvSpPr>
          <p:spPr>
            <a:xfrm>
              <a:off x="4467317" y="1927250"/>
              <a:ext cx="4434267" cy="684000"/>
            </a:xfrm>
            <a:prstGeom prst="roundRect">
              <a:avLst>
                <a:gd name="adj" fmla="val 101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r>
                <a:rPr kumimoji="1" lang="ja-JP" altLang="en-US" sz="2000" b="1" dirty="0" smtClean="0">
                  <a:solidFill>
                    <a:srgbClr val="4DA5F2"/>
                  </a:solidFill>
                </a:rPr>
                <a:t>        　ストレスのない作業性</a:t>
              </a:r>
              <a:endParaRPr kumimoji="1" lang="ja-JP" altLang="en-US" sz="2000" b="1" dirty="0">
                <a:solidFill>
                  <a:srgbClr val="4DA5F2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543532" y="1583197"/>
              <a:ext cx="75533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0" dirty="0" smtClean="0">
                  <a:solidFill>
                    <a:srgbClr val="4DA5F2"/>
                  </a:solidFill>
                </a:rPr>
                <a:t>1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467317" y="2753527"/>
            <a:ext cx="4434267" cy="1323439"/>
            <a:chOff x="4467317" y="2753527"/>
            <a:chExt cx="4434267" cy="1323439"/>
          </a:xfrm>
        </p:grpSpPr>
        <p:sp>
          <p:nvSpPr>
            <p:cNvPr id="16" name="角丸四角形 15"/>
            <p:cNvSpPr/>
            <p:nvPr/>
          </p:nvSpPr>
          <p:spPr>
            <a:xfrm>
              <a:off x="4467317" y="3095686"/>
              <a:ext cx="4434267" cy="684000"/>
            </a:xfrm>
            <a:prstGeom prst="roundRect">
              <a:avLst>
                <a:gd name="adj" fmla="val 101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r>
                <a:rPr kumimoji="1" lang="ja-JP" altLang="en-US" sz="2000" b="1" dirty="0" smtClean="0">
                  <a:solidFill>
                    <a:srgbClr val="4DA5F2"/>
                  </a:solidFill>
                </a:rPr>
                <a:t>        　ストレスのないタイミングで</a:t>
              </a:r>
              <a:endParaRPr kumimoji="1" lang="ja-JP" altLang="en-US" sz="2000" b="1" dirty="0">
                <a:solidFill>
                  <a:srgbClr val="4DA5F2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4601588" y="2753527"/>
              <a:ext cx="75533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0" dirty="0" smtClean="0">
                  <a:solidFill>
                    <a:srgbClr val="4DA5F2"/>
                  </a:solidFill>
                </a:rPr>
                <a:t>2</a:t>
              </a: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4467317" y="3951365"/>
            <a:ext cx="4434267" cy="1323439"/>
            <a:chOff x="4467317" y="3951365"/>
            <a:chExt cx="4434267" cy="1323439"/>
          </a:xfrm>
        </p:grpSpPr>
        <p:sp>
          <p:nvSpPr>
            <p:cNvPr id="19" name="角丸四角形 18"/>
            <p:cNvSpPr/>
            <p:nvPr/>
          </p:nvSpPr>
          <p:spPr>
            <a:xfrm>
              <a:off x="4467317" y="4264122"/>
              <a:ext cx="4434267" cy="684000"/>
            </a:xfrm>
            <a:prstGeom prst="roundRect">
              <a:avLst>
                <a:gd name="adj" fmla="val 101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r>
                <a:rPr kumimoji="1" lang="ja-JP" altLang="en-US" sz="2000" b="1" dirty="0" smtClean="0">
                  <a:solidFill>
                    <a:srgbClr val="4DA5F2"/>
                  </a:solidFill>
                </a:rPr>
                <a:t>        　ストレスのない実用性</a:t>
              </a:r>
              <a:endParaRPr kumimoji="1" lang="ja-JP" altLang="en-US" sz="2000" b="1" dirty="0">
                <a:solidFill>
                  <a:srgbClr val="4DA5F2"/>
                </a:solidFill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601588" y="3951365"/>
              <a:ext cx="75533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0" dirty="0" smtClean="0">
                  <a:solidFill>
                    <a:srgbClr val="4DA5F2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2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 flipH="1">
            <a:off x="3042138" y="2352134"/>
            <a:ext cx="6101860" cy="4287691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49225" y="134875"/>
            <a:ext cx="6596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4DA5F2"/>
                </a:solidFill>
              </a:rPr>
              <a:t>1. </a:t>
            </a:r>
            <a:r>
              <a:rPr kumimoji="1" lang="ja-JP" altLang="en-US" sz="4400" b="1" dirty="0" smtClean="0">
                <a:solidFill>
                  <a:srgbClr val="4DA5F2"/>
                </a:solidFill>
              </a:rPr>
              <a:t>ストレスのない作業性</a:t>
            </a:r>
            <a:endParaRPr kumimoji="1" lang="ja-JP" altLang="en-US" sz="4400" b="1" dirty="0">
              <a:solidFill>
                <a:srgbClr val="4DA5F2"/>
              </a:solidFill>
            </a:endParaRPr>
          </a:p>
        </p:txBody>
      </p:sp>
      <p:sp>
        <p:nvSpPr>
          <p:cNvPr id="4" name="正方形/長方形 3"/>
          <p:cNvSpPr/>
          <p:nvPr/>
        </p:nvSpPr>
        <p:spPr bwMode="gray">
          <a:xfrm>
            <a:off x="149225" y="1174577"/>
            <a:ext cx="3403496" cy="56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調整箇所が少ない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5" name="正方形/長方形 4"/>
          <p:cNvSpPr/>
          <p:nvPr/>
        </p:nvSpPr>
        <p:spPr bwMode="gray">
          <a:xfrm>
            <a:off x="149225" y="2097403"/>
            <a:ext cx="5557932" cy="56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ラチェット機構で取り付け簡単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6" name="正方形/長方形 5"/>
          <p:cNvSpPr/>
          <p:nvPr/>
        </p:nvSpPr>
        <p:spPr bwMode="gray">
          <a:xfrm>
            <a:off x="149225" y="3020229"/>
            <a:ext cx="7529625" cy="151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高さ調整に工具がいらない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(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但し、締め付けトルクの確認の意味では、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ja-JP" altLang="en-US" sz="2800" b="1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 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工具を使って締めることを推奨）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7" name="正方形/長方形 6"/>
          <p:cNvSpPr/>
          <p:nvPr/>
        </p:nvSpPr>
        <p:spPr bwMode="gray">
          <a:xfrm>
            <a:off x="149225" y="4891007"/>
            <a:ext cx="2685351" cy="56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調整しやすい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078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9225" y="134875"/>
            <a:ext cx="88537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4DA5F2"/>
                </a:solidFill>
              </a:rPr>
              <a:t>2. </a:t>
            </a:r>
            <a:r>
              <a:rPr kumimoji="1" lang="ja-JP" altLang="en-US" sz="4400" b="1" dirty="0" smtClean="0">
                <a:solidFill>
                  <a:srgbClr val="4DA5F2"/>
                </a:solidFill>
              </a:rPr>
              <a:t>ストレスのないタイミイングで</a:t>
            </a:r>
            <a:endParaRPr kumimoji="1" lang="ja-JP" altLang="en-US" sz="4400" b="1" dirty="0">
              <a:solidFill>
                <a:srgbClr val="4DA5F2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gray">
          <a:xfrm>
            <a:off x="149225" y="1174577"/>
            <a:ext cx="7529625" cy="1040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スピーディーに調整可能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(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調整によるリハビリ時間の圧迫が少ない）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4" name="正方形/長方形 3"/>
          <p:cNvSpPr/>
          <p:nvPr/>
        </p:nvSpPr>
        <p:spPr bwMode="gray">
          <a:xfrm>
            <a:off x="149225" y="2484265"/>
            <a:ext cx="3044423" cy="56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超早期に使える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pic>
        <p:nvPicPr>
          <p:cNvPr id="5" name="Picture 3" descr="reh_soug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945" y="2573810"/>
            <a:ext cx="3112476" cy="3816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217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49225" y="134875"/>
            <a:ext cx="6596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4DA5F2"/>
                </a:solidFill>
              </a:rPr>
              <a:t>3. </a:t>
            </a:r>
            <a:r>
              <a:rPr kumimoji="1" lang="ja-JP" altLang="en-US" sz="4400" b="1" dirty="0" smtClean="0">
                <a:solidFill>
                  <a:srgbClr val="4DA5F2"/>
                </a:solidFill>
              </a:rPr>
              <a:t>ストレスのない実用性</a:t>
            </a:r>
            <a:endParaRPr kumimoji="1" lang="ja-JP" altLang="en-US" sz="4400" b="1" dirty="0">
              <a:solidFill>
                <a:srgbClr val="4DA5F2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gray">
          <a:xfrm>
            <a:off x="140433" y="1174577"/>
            <a:ext cx="3826689" cy="56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安い 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(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１本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15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万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円）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4" name="正方形/長方形 3"/>
          <p:cNvSpPr/>
          <p:nvPr/>
        </p:nvSpPr>
        <p:spPr bwMode="gray">
          <a:xfrm>
            <a:off x="140433" y="2071870"/>
            <a:ext cx="3403496" cy="56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自己決済の範囲内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5" name="正方形/長方形 4"/>
          <p:cNvSpPr/>
          <p:nvPr/>
        </p:nvSpPr>
        <p:spPr bwMode="gray">
          <a:xfrm>
            <a:off x="140433" y="2969163"/>
            <a:ext cx="4480714" cy="56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幅広い身長・体重に対応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6" name="正方形/長方形 5"/>
          <p:cNvSpPr/>
          <p:nvPr/>
        </p:nvSpPr>
        <p:spPr bwMode="gray">
          <a:xfrm>
            <a:off x="140433" y="3866456"/>
            <a:ext cx="4480714" cy="566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短下肢としても使用可能</a:t>
            </a:r>
            <a:endParaRPr lang="en-US" altLang="ja-JP" sz="2800" b="1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7" name="正方形/長方形 6"/>
          <p:cNvSpPr/>
          <p:nvPr/>
        </p:nvSpPr>
        <p:spPr bwMode="gray">
          <a:xfrm>
            <a:off x="140433" y="4763747"/>
            <a:ext cx="4602542" cy="1040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適応範囲が広い 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(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1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本で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8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割の患者に対応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)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4026005" y="971408"/>
            <a:ext cx="5117995" cy="7182196"/>
            <a:chOff x="4026005" y="971408"/>
            <a:chExt cx="5117995" cy="7182196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74755" l="58154" r="100000">
                          <a14:foregroundMark x1="97977" y1="24658" x2="97977" y2="24658"/>
                          <a14:foregroundMark x1="96334" y1="25538" x2="88685" y2="28278"/>
                          <a14:foregroundMark x1="59735" y1="39432" x2="65297" y2="36595"/>
                          <a14:foregroundMark x1="64728" y1="36497" x2="60177" y2="38552"/>
                          <a14:foregroundMark x1="65740" y1="35519" x2="63970" y2="36497"/>
                          <a14:foregroundMark x1="65550" y1="35519" x2="58534" y2="39139"/>
                        </a14:backgroundRemoval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54"/>
            <a:stretch/>
          </p:blipFill>
          <p:spPr>
            <a:xfrm>
              <a:off x="5746589" y="3149600"/>
              <a:ext cx="3397411" cy="5004004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46380" l="17320" r="582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7" r="41695" b="52374"/>
            <a:stretch/>
          </p:blipFill>
          <p:spPr>
            <a:xfrm>
              <a:off x="4026005" y="971408"/>
              <a:ext cx="3381189" cy="251326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892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r="3007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733449" y="2508668"/>
            <a:ext cx="7677103" cy="1358064"/>
          </a:xfrm>
          <a:prstGeom prst="rect">
            <a:avLst/>
          </a:prstGeom>
          <a:noFill/>
          <a:effectLst>
            <a:glow rad="101600">
              <a:srgbClr val="4DA5F2"/>
            </a:glow>
          </a:effectLst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ja-JP" sz="3500" b="1" dirty="0">
                <a:solidFill>
                  <a:schemeClr val="bg1"/>
                </a:solidFill>
                <a:effectLst>
                  <a:glow rad="101600">
                    <a:srgbClr val="4DA5F2"/>
                  </a:glow>
                </a:effectLst>
                <a:latin typeface="+mn-ea"/>
              </a:rPr>
              <a:t>P.O.</a:t>
            </a:r>
            <a:r>
              <a:rPr lang="ja-JP" altLang="en-US" sz="3500" b="1" dirty="0">
                <a:solidFill>
                  <a:schemeClr val="bg1"/>
                </a:solidFill>
                <a:effectLst>
                  <a:glow rad="101600">
                    <a:srgbClr val="4DA5F2"/>
                  </a:glow>
                </a:effectLst>
                <a:latin typeface="+mn-ea"/>
              </a:rPr>
              <a:t>ラボの</a:t>
            </a:r>
            <a:r>
              <a:rPr lang="ja-JP" altLang="en-US" sz="3500" b="1" dirty="0">
                <a:solidFill>
                  <a:schemeClr val="bg1"/>
                </a:solidFill>
                <a:effectLst>
                  <a:glow rad="101600">
                    <a:srgbClr val="4DA5F2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3500" b="1" dirty="0">
                <a:solidFill>
                  <a:schemeClr val="bg1"/>
                </a:solidFill>
                <a:effectLst>
                  <a:glow rad="101600">
                    <a:srgbClr val="4DA5F2"/>
                  </a:glow>
                </a:effectLst>
                <a:latin typeface="+mn-ea"/>
              </a:rPr>
              <a:t>長下肢義肢装具</a:t>
            </a:r>
            <a:r>
              <a:rPr lang="en-US" altLang="ja-JP" sz="3500" b="1" dirty="0">
                <a:solidFill>
                  <a:schemeClr val="bg1"/>
                </a:solidFill>
                <a:effectLst>
                  <a:glow rad="101600">
                    <a:srgbClr val="4DA5F2"/>
                  </a:glow>
                </a:effectLst>
                <a:latin typeface="+mn-ea"/>
              </a:rPr>
              <a:t>Front</a:t>
            </a:r>
            <a:r>
              <a:rPr lang="ja-JP" altLang="en-US" sz="3500" b="1" dirty="0" smtClean="0">
                <a:solidFill>
                  <a:schemeClr val="bg1"/>
                </a:solidFill>
                <a:effectLst>
                  <a:glow rad="101600">
                    <a:srgbClr val="4DA5F2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」を</a:t>
            </a:r>
            <a:endParaRPr lang="en-US" altLang="ja-JP" sz="3500" b="1" dirty="0" smtClean="0">
              <a:solidFill>
                <a:schemeClr val="bg1"/>
              </a:solidFill>
              <a:effectLst>
                <a:glow rad="101600">
                  <a:srgbClr val="4DA5F2"/>
                </a:glo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20000"/>
              </a:lnSpc>
            </a:pPr>
            <a:r>
              <a:rPr kumimoji="1" lang="ja-JP" altLang="en-US" sz="3500" b="1" dirty="0" smtClean="0">
                <a:solidFill>
                  <a:schemeClr val="bg1"/>
                </a:solidFill>
                <a:effectLst>
                  <a:glow rad="101600">
                    <a:srgbClr val="4DA5F2"/>
                  </a:glow>
                </a:effectLst>
              </a:rPr>
              <a:t>是非、ご検討ください。</a:t>
            </a:r>
            <a:endParaRPr kumimoji="1" lang="ja-JP" altLang="en-US" sz="3500" b="1" dirty="0">
              <a:solidFill>
                <a:schemeClr val="bg1"/>
              </a:solidFill>
              <a:effectLst>
                <a:glow rad="101600">
                  <a:srgbClr val="4DA5F2"/>
                </a:glow>
              </a:effectLst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843" y="4173584"/>
            <a:ext cx="3034315" cy="5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 bwMode="gray">
          <a:xfrm>
            <a:off x="209893" y="380958"/>
            <a:ext cx="600517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400" b="1" dirty="0" smtClean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5400" b="1" dirty="0" smtClean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+mn-ea"/>
              </a:rPr>
              <a:t>装具待ち</a:t>
            </a:r>
            <a:r>
              <a:rPr lang="ja-JP" altLang="en-US" sz="5400" b="1" dirty="0" smtClean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sz="1000" b="1" dirty="0" smtClean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800" b="1" dirty="0" smtClean="0">
                <a:solidFill>
                  <a:schemeClr val="bg1"/>
                </a:solidFill>
                <a:effectLst>
                  <a:glow rad="88900">
                    <a:schemeClr val="tx1"/>
                  </a:glow>
                </a:effectLst>
                <a:latin typeface="+mn-ea"/>
              </a:rPr>
              <a:t>リハビリ から</a:t>
            </a:r>
            <a:endParaRPr lang="en-US" altLang="ja-JP" sz="2800" b="1" dirty="0">
              <a:solidFill>
                <a:schemeClr val="bg1"/>
              </a:solidFill>
              <a:effectLst>
                <a:glow rad="88900">
                  <a:schemeClr val="tx1"/>
                </a:glow>
              </a:effectLst>
              <a:latin typeface="+mn-ea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311493" y="2435331"/>
            <a:ext cx="5453073" cy="1001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0000" tIns="108000" rIns="9000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ja-JP" sz="25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P.O.</a:t>
            </a:r>
            <a:r>
              <a:rPr lang="ja-JP" altLang="en-US" sz="25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ラボの</a:t>
            </a:r>
            <a:r>
              <a:rPr lang="ja-JP" altLang="en-US" sz="25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25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長下肢義肢装具</a:t>
            </a:r>
            <a:r>
              <a:rPr lang="en-US" altLang="ja-JP" sz="25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Front</a:t>
            </a:r>
            <a:r>
              <a:rPr lang="ja-JP" altLang="en-US" sz="25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sz="25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が</a:t>
            </a:r>
            <a:endParaRPr lang="en-US" altLang="ja-JP" sz="2500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  <a:p>
            <a:pPr>
              <a:lnSpc>
                <a:spcPct val="110000"/>
              </a:lnSpc>
            </a:pPr>
            <a:r>
              <a:rPr lang="ja-JP" altLang="en-US" sz="25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お役に立てると確信しております。</a:t>
            </a:r>
            <a:endParaRPr lang="ja-JP" altLang="en-US" sz="2500" dirty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8" name="正方形/長方形 7"/>
          <p:cNvSpPr/>
          <p:nvPr/>
        </p:nvSpPr>
        <p:spPr bwMode="gray">
          <a:xfrm>
            <a:off x="209893" y="1329688"/>
            <a:ext cx="49536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5400" b="1" dirty="0" smtClean="0">
                <a:solidFill>
                  <a:srgbClr val="F39500"/>
                </a:solidFill>
                <a:effectLst>
                  <a:glow rad="889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lang="ja-JP" altLang="en-US" sz="5400" b="1" dirty="0" smtClean="0">
                <a:solidFill>
                  <a:srgbClr val="F39500"/>
                </a:solidFill>
                <a:effectLst>
                  <a:glow rad="88900">
                    <a:schemeClr val="bg1"/>
                  </a:glow>
                </a:effectLst>
                <a:latin typeface="+mn-ea"/>
              </a:rPr>
              <a:t>超早期</a:t>
            </a:r>
            <a:r>
              <a:rPr lang="ja-JP" altLang="en-US" sz="5400" b="1" dirty="0" smtClean="0">
                <a:solidFill>
                  <a:srgbClr val="F39500"/>
                </a:solidFill>
                <a:effectLst>
                  <a:glow rad="889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lang="ja-JP" altLang="en-US" sz="1000" b="1" dirty="0" smtClean="0">
                <a:solidFill>
                  <a:srgbClr val="F39500"/>
                </a:solidFill>
                <a:effectLst>
                  <a:glow rad="88900">
                    <a:schemeClr val="bg1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800" b="1" dirty="0" smtClean="0">
                <a:solidFill>
                  <a:srgbClr val="F39500"/>
                </a:solidFill>
                <a:effectLst>
                  <a:glow rad="88900">
                    <a:schemeClr val="bg1"/>
                  </a:glow>
                </a:effectLst>
                <a:latin typeface="+mn-ea"/>
              </a:rPr>
              <a:t>リハビリ へ</a:t>
            </a:r>
            <a:endParaRPr lang="en-US" altLang="ja-JP" sz="2800" b="1" dirty="0">
              <a:solidFill>
                <a:srgbClr val="F39500"/>
              </a:solidFill>
              <a:effectLst>
                <a:glow rad="88900">
                  <a:schemeClr val="bg1"/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6488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17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94444E-6 7.40741E-7 L 0.00017 0.06551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3" grpId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/>
          <p:cNvGrpSpPr/>
          <p:nvPr/>
        </p:nvGrpSpPr>
        <p:grpSpPr>
          <a:xfrm>
            <a:off x="0" y="2108200"/>
            <a:ext cx="9144000" cy="3155949"/>
            <a:chOff x="0" y="2349500"/>
            <a:chExt cx="9144000" cy="3155949"/>
          </a:xfrm>
        </p:grpSpPr>
        <p:sp>
          <p:nvSpPr>
            <p:cNvPr id="5" name="正方形/長方形 4"/>
            <p:cNvSpPr/>
            <p:nvPr/>
          </p:nvSpPr>
          <p:spPr>
            <a:xfrm>
              <a:off x="0" y="2349500"/>
              <a:ext cx="9144000" cy="3155949"/>
            </a:xfrm>
            <a:prstGeom prst="rect">
              <a:avLst/>
            </a:prstGeom>
            <a:solidFill>
              <a:srgbClr val="000000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 bwMode="gray">
            <a:xfrm>
              <a:off x="225479" y="2597213"/>
              <a:ext cx="8820043" cy="2660522"/>
            </a:xfrm>
            <a:prstGeom prst="rect">
              <a:avLst/>
            </a:prstGeom>
            <a:noFill/>
          </p:spPr>
          <p:txBody>
            <a:bodyPr wrap="none" tIns="108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ja-JP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超早期にリハビリを開始したくとも、</a:t>
              </a:r>
              <a:endParaRPr lang="en-US" altLang="ja-JP" sz="24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4400" b="1" dirty="0">
                  <a:solidFill>
                    <a:schemeClr val="bg1"/>
                  </a:solidFill>
                  <a:latin typeface="+mj-ea"/>
                  <a:ea typeface="+mj-ea"/>
                </a:rPr>
                <a:t>義肢装具が間に合わず</a:t>
              </a:r>
              <a:r>
                <a:rPr lang="ja-JP" altLang="en-US" sz="24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lang="ja-JP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開始できません。</a:t>
              </a:r>
              <a:endParaRPr lang="en-US" altLang="ja-JP" sz="24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endParaRPr lang="en-US" altLang="ja-JP" sz="1200" dirty="0" smtClean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2400" dirty="0" smtClean="0">
                  <a:solidFill>
                    <a:schemeClr val="bg1"/>
                  </a:solidFill>
                  <a:latin typeface="+mj-ea"/>
                  <a:ea typeface="+mj-ea"/>
                </a:rPr>
                <a:t>また</a:t>
              </a:r>
              <a:r>
                <a:rPr lang="ja-JP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、</a:t>
              </a:r>
              <a:r>
                <a:rPr lang="ja-JP" altLang="en-US" sz="4400" b="1" dirty="0">
                  <a:solidFill>
                    <a:schemeClr val="bg1"/>
                  </a:solidFill>
                  <a:latin typeface="+mj-ea"/>
                  <a:ea typeface="+mj-ea"/>
                </a:rPr>
                <a:t>簡便</a:t>
              </a:r>
              <a:r>
                <a:rPr lang="ja-JP" altLang="en-US" sz="4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に</a:t>
              </a:r>
              <a:r>
                <a:rPr lang="ja-JP" altLang="en-US" sz="4400" b="1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、</a:t>
              </a:r>
              <a:r>
                <a:rPr lang="ja-JP" altLang="en-US" sz="4400" b="1" dirty="0" smtClean="0">
                  <a:solidFill>
                    <a:schemeClr val="bg1"/>
                  </a:solidFill>
                  <a:latin typeface="+mj-ea"/>
                  <a:ea typeface="+mj-ea"/>
                </a:rPr>
                <a:t>快適</a:t>
              </a:r>
              <a:r>
                <a:rPr lang="ja-JP" altLang="en-US" sz="4400" b="1" dirty="0">
                  <a:solidFill>
                    <a:schemeClr val="bg1"/>
                  </a:solidFill>
                  <a:latin typeface="+mj-ea"/>
                  <a:ea typeface="+mj-ea"/>
                </a:rPr>
                <a:t>に装備できないと</a:t>
              </a:r>
              <a:endParaRPr lang="en-US" altLang="ja-JP" sz="4400" b="1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リハビリそのものの機会も制限されます。</a:t>
              </a:r>
            </a:p>
          </p:txBody>
        </p:sp>
      </p:grpSp>
      <p:sp>
        <p:nvSpPr>
          <p:cNvPr id="4" name="テキスト ボックス 3"/>
          <p:cNvSpPr txBox="1"/>
          <p:nvPr/>
        </p:nvSpPr>
        <p:spPr bwMode="gray">
          <a:xfrm>
            <a:off x="250825" y="441325"/>
            <a:ext cx="6853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>
              <a:defRPr sz="2600" b="1">
                <a:solidFill>
                  <a:schemeClr val="bg1"/>
                </a:solidFill>
                <a:effectLst>
                  <a:glow rad="101600">
                    <a:srgbClr val="004295"/>
                  </a:glow>
                </a:effectLst>
              </a:defRPr>
            </a:lvl1pPr>
          </a:lstStyle>
          <a:p>
            <a:r>
              <a:rPr lang="ja-JP" altLang="en-US" sz="4000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</a:rPr>
              <a:t>現状の脳卒中片麻痺患者様</a:t>
            </a:r>
            <a:r>
              <a:rPr lang="ja-JP" altLang="en-US" sz="40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</a:rPr>
              <a:t>の</a:t>
            </a:r>
            <a:endParaRPr lang="en-US" altLang="ja-JP" sz="4000" dirty="0" smtClean="0">
              <a:solidFill>
                <a:schemeClr val="tx1"/>
              </a:solidFill>
              <a:effectLst>
                <a:glow rad="101600">
                  <a:schemeClr val="bg1"/>
                </a:glow>
              </a:effectLst>
            </a:endParaRPr>
          </a:p>
          <a:p>
            <a:r>
              <a:rPr lang="ja-JP" altLang="en-US" sz="4000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</a:rPr>
              <a:t>リハビリ</a:t>
            </a:r>
            <a:r>
              <a:rPr lang="ja-JP" altLang="en-US" sz="4000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</a:rPr>
              <a:t>には課題が・・・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0" y="2108200"/>
            <a:ext cx="9144000" cy="3155949"/>
          </a:xfrm>
          <a:prstGeom prst="rect">
            <a:avLst/>
          </a:prstGeom>
          <a:solidFill>
            <a:srgbClr val="F39500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ctr"/>
          <a:lstStyle/>
          <a:p>
            <a:pPr algn="ctr"/>
            <a:r>
              <a:rPr kumimoji="1" lang="ja-JP" altLang="en-US" sz="6000" b="1" dirty="0" smtClean="0">
                <a:effectLst>
                  <a:glow rad="101600">
                    <a:srgbClr val="F39500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</a:t>
            </a:r>
            <a:r>
              <a:rPr kumimoji="1" lang="ja-JP" altLang="en-US" sz="6000" b="1" dirty="0" smtClean="0">
                <a:effectLst>
                  <a:glow rad="101600">
                    <a:srgbClr val="F39500"/>
                  </a:glow>
                </a:effectLst>
              </a:rPr>
              <a:t>超早期</a:t>
            </a:r>
            <a:r>
              <a:rPr kumimoji="1" lang="ja-JP" altLang="en-US" sz="6000" b="1" dirty="0" smtClean="0">
                <a:effectLst>
                  <a:glow rad="101600">
                    <a:srgbClr val="F39500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r>
              <a:rPr kumimoji="1" lang="ja-JP" altLang="en-US" sz="1600" b="1" dirty="0" smtClean="0">
                <a:effectLst>
                  <a:glow rad="101600">
                    <a:srgbClr val="F39500"/>
                  </a:glo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1" lang="ja-JP" altLang="en-US" sz="6000" b="1" dirty="0" smtClean="0">
                <a:effectLst>
                  <a:glow rad="101600">
                    <a:srgbClr val="F39500"/>
                  </a:glow>
                </a:effectLst>
              </a:rPr>
              <a:t>に使える</a:t>
            </a:r>
            <a:endParaRPr lang="en-US" altLang="ja-JP" sz="6000" b="1" dirty="0">
              <a:effectLst>
                <a:glow rad="101600">
                  <a:srgbClr val="F39500"/>
                </a:glow>
              </a:effectLst>
            </a:endParaRPr>
          </a:p>
          <a:p>
            <a:pPr algn="ctr"/>
            <a:r>
              <a:rPr kumimoji="1" lang="ja-JP" altLang="en-US" sz="6000" b="1" dirty="0" smtClean="0">
                <a:effectLst>
                  <a:glow rad="101600">
                    <a:srgbClr val="F39500"/>
                  </a:glow>
                </a:effectLst>
              </a:rPr>
              <a:t>義肢装具が必要 </a:t>
            </a:r>
            <a:r>
              <a:rPr kumimoji="1" lang="en-US" altLang="ja-JP" sz="7200" b="1" dirty="0" smtClean="0">
                <a:effectLst>
                  <a:glow rad="101600">
                    <a:srgbClr val="F39500"/>
                  </a:glow>
                </a:effectLst>
              </a:rPr>
              <a:t>!!</a:t>
            </a:r>
            <a:endParaRPr kumimoji="1" lang="ja-JP" altLang="en-US" sz="7200" b="1" dirty="0">
              <a:effectLst>
                <a:glow rad="101600">
                  <a:srgbClr val="F395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561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0" y="2108200"/>
            <a:ext cx="9144000" cy="3155949"/>
            <a:chOff x="0" y="2108200"/>
            <a:chExt cx="9144000" cy="3155949"/>
          </a:xfrm>
        </p:grpSpPr>
        <p:sp>
          <p:nvSpPr>
            <p:cNvPr id="3" name="正方形/長方形 2"/>
            <p:cNvSpPr/>
            <p:nvPr/>
          </p:nvSpPr>
          <p:spPr>
            <a:xfrm>
              <a:off x="0" y="2108200"/>
              <a:ext cx="9144000" cy="3155949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/>
            <p:cNvSpPr txBox="1"/>
            <p:nvPr/>
          </p:nvSpPr>
          <p:spPr bwMode="gray">
            <a:xfrm>
              <a:off x="272643" y="2254347"/>
              <a:ext cx="8751114" cy="2863655"/>
            </a:xfrm>
            <a:prstGeom prst="rect">
              <a:avLst/>
            </a:prstGeom>
            <a:noFill/>
          </p:spPr>
          <p:txBody>
            <a:bodyPr wrap="none" tIns="10800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ja-JP" altLang="en-US" sz="2400" dirty="0">
                  <a:latin typeface="+mj-ea"/>
                  <a:ea typeface="+mj-ea"/>
                </a:rPr>
                <a:t>必要</a:t>
              </a:r>
              <a:r>
                <a:rPr lang="ja-JP" altLang="en-US" sz="2400" dirty="0" smtClean="0">
                  <a:latin typeface="+mj-ea"/>
                  <a:ea typeface="+mj-ea"/>
                </a:rPr>
                <a:t>なタイミング（受傷後）に</a:t>
              </a:r>
              <a:endParaRPr lang="en-US" altLang="ja-JP" sz="2400" dirty="0" smtClean="0"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4400" b="1" dirty="0" smtClean="0">
                  <a:solidFill>
                    <a:srgbClr val="F39500"/>
                  </a:solidFill>
                  <a:effectLst>
                    <a:glow rad="101600">
                      <a:schemeClr val="bg1"/>
                    </a:glow>
                  </a:effectLst>
                  <a:latin typeface="+mj-ea"/>
                  <a:ea typeface="+mj-ea"/>
                </a:rPr>
                <a:t>すぐに使用できる義肢</a:t>
              </a:r>
              <a:r>
                <a:rPr lang="ja-JP" altLang="en-US" sz="4400" b="1" dirty="0">
                  <a:solidFill>
                    <a:srgbClr val="F39500"/>
                  </a:solidFill>
                  <a:effectLst>
                    <a:glow rad="101600">
                      <a:schemeClr val="bg1"/>
                    </a:glow>
                  </a:effectLst>
                  <a:latin typeface="+mj-ea"/>
                  <a:ea typeface="+mj-ea"/>
                </a:rPr>
                <a:t>装具</a:t>
              </a:r>
              <a:r>
                <a:rPr lang="ja-JP" altLang="en-US" sz="2400" dirty="0" smtClean="0">
                  <a:latin typeface="+mj-ea"/>
                  <a:ea typeface="+mj-ea"/>
                </a:rPr>
                <a:t>が</a:t>
              </a:r>
              <a:endParaRPr lang="en-US" altLang="ja-JP" sz="2400" dirty="0" smtClean="0"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2400" dirty="0" smtClean="0">
                  <a:latin typeface="+mj-ea"/>
                  <a:ea typeface="+mj-ea"/>
                </a:rPr>
                <a:t>医療機関様に常備されていれば、</a:t>
              </a:r>
              <a:endParaRPr lang="en-US" altLang="ja-JP" sz="2400" dirty="0" smtClean="0"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4400" b="1" dirty="0" smtClean="0">
                  <a:solidFill>
                    <a:srgbClr val="F39500"/>
                  </a:solidFill>
                  <a:effectLst>
                    <a:glow rad="101600">
                      <a:schemeClr val="bg1"/>
                    </a:glow>
                  </a:effectLst>
                  <a:latin typeface="+mj-ea"/>
                  <a:ea typeface="+mj-ea"/>
                </a:rPr>
                <a:t>超早期のリハビリ開始が可能</a:t>
              </a:r>
              <a:r>
                <a:rPr lang="ja-JP" altLang="en-US" sz="2400" dirty="0" smtClean="0">
                  <a:latin typeface="+mj-ea"/>
                  <a:ea typeface="+mj-ea"/>
                </a:rPr>
                <a:t>になり、</a:t>
              </a:r>
              <a:endParaRPr lang="en-US" altLang="ja-JP" sz="2400" dirty="0" smtClean="0">
                <a:latin typeface="+mj-ea"/>
                <a:ea typeface="+mj-ea"/>
              </a:endParaRPr>
            </a:p>
            <a:p>
              <a:pPr>
                <a:lnSpc>
                  <a:spcPct val="110000"/>
                </a:lnSpc>
              </a:pPr>
              <a:r>
                <a:rPr lang="ja-JP" altLang="en-US" sz="2400" b="1" dirty="0" smtClean="0">
                  <a:latin typeface="+mj-ea"/>
                  <a:ea typeface="+mj-ea"/>
                </a:rPr>
                <a:t>患者</a:t>
              </a:r>
              <a:r>
                <a:rPr lang="ja-JP" altLang="en-US" sz="2400" b="1" dirty="0">
                  <a:latin typeface="+mj-ea"/>
                  <a:ea typeface="+mj-ea"/>
                </a:rPr>
                <a:t>様</a:t>
              </a:r>
              <a:r>
                <a:rPr lang="ja-JP" altLang="en-US" sz="2400" b="1" dirty="0" smtClean="0">
                  <a:latin typeface="+mj-ea"/>
                  <a:ea typeface="+mj-ea"/>
                </a:rPr>
                <a:t>の早期の社会復帰、後遺症の軽減</a:t>
              </a:r>
              <a:r>
                <a:rPr lang="ja-JP" altLang="en-US" sz="2400" dirty="0" smtClean="0">
                  <a:latin typeface="+mj-ea"/>
                  <a:ea typeface="+mj-ea"/>
                </a:rPr>
                <a:t>を実現できます！</a:t>
              </a:r>
              <a:endParaRPr lang="en-US" altLang="ja-JP" sz="2400" dirty="0" smtClean="0"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1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50825" y="1764628"/>
            <a:ext cx="4770858" cy="43134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>
              <a:lnSpc>
                <a:spcPct val="130000"/>
              </a:lnSpc>
            </a:pPr>
            <a:r>
              <a:rPr lang="ja-JP" altLang="en-US" sz="2000" dirty="0"/>
              <a:t>脳卒中受傷後のリハビリ</a:t>
            </a:r>
            <a:r>
              <a:rPr lang="ja-JP" altLang="en-US" sz="2000" dirty="0" smtClean="0"/>
              <a:t>を</a:t>
            </a:r>
            <a:endParaRPr lang="en-US" altLang="ja-JP" sz="2000" dirty="0" smtClean="0"/>
          </a:p>
          <a:p>
            <a:pPr fontAlgn="ctr">
              <a:lnSpc>
                <a:spcPct val="130000"/>
              </a:lnSpc>
            </a:pPr>
            <a:r>
              <a:rPr lang="ja-JP" altLang="en-US" sz="4000" b="1" dirty="0" smtClean="0">
                <a:solidFill>
                  <a:srgbClr val="F39500"/>
                </a:solidFill>
              </a:rPr>
              <a:t>超早期</a:t>
            </a:r>
            <a:r>
              <a:rPr lang="ja-JP" altLang="en-US" sz="2000" dirty="0"/>
              <a:t>に</a:t>
            </a:r>
            <a:r>
              <a:rPr lang="ja-JP" altLang="en-US" sz="2000" dirty="0" smtClean="0"/>
              <a:t>実施する</a:t>
            </a:r>
            <a:r>
              <a:rPr lang="ja-JP" altLang="en-US" sz="2000" dirty="0"/>
              <a:t>ための</a:t>
            </a:r>
            <a:r>
              <a:rPr lang="ja-JP" altLang="en-US" sz="2000" dirty="0" smtClean="0"/>
              <a:t>、</a:t>
            </a:r>
            <a:endParaRPr lang="en-US" altLang="ja-JP" sz="2000" dirty="0" smtClean="0"/>
          </a:p>
          <a:p>
            <a:pPr fontAlgn="ctr">
              <a:lnSpc>
                <a:spcPct val="130000"/>
              </a:lnSpc>
            </a:pPr>
            <a:r>
              <a:rPr lang="ja-JP" altLang="en-US" sz="4000" b="1" dirty="0" smtClean="0">
                <a:solidFill>
                  <a:srgbClr val="F39500"/>
                </a:solidFill>
              </a:rPr>
              <a:t>既製品型</a:t>
            </a:r>
            <a:r>
              <a:rPr lang="ja-JP" altLang="en-US" sz="2000" dirty="0"/>
              <a:t>の長下肢装具です</a:t>
            </a:r>
            <a:r>
              <a:rPr lang="ja-JP" altLang="en-US" sz="2000" dirty="0" smtClean="0"/>
              <a:t>！</a:t>
            </a:r>
            <a:endParaRPr lang="en-US" altLang="ja-JP" sz="2000" dirty="0"/>
          </a:p>
          <a:p>
            <a:pPr fontAlgn="ctr">
              <a:lnSpc>
                <a:spcPct val="130000"/>
              </a:lnSpc>
            </a:pPr>
            <a:r>
              <a:rPr lang="ja-JP" altLang="en-US" sz="4400" b="1" dirty="0">
                <a:solidFill>
                  <a:srgbClr val="F39500"/>
                </a:solidFill>
              </a:rPr>
              <a:t>患者</a:t>
            </a:r>
            <a:r>
              <a:rPr lang="ja-JP" altLang="en-US" sz="4400" b="1" dirty="0" smtClean="0">
                <a:solidFill>
                  <a:srgbClr val="F39500"/>
                </a:solidFill>
              </a:rPr>
              <a:t>様</a:t>
            </a:r>
            <a:r>
              <a:rPr lang="ja-JP" altLang="en-US" sz="800" b="1" dirty="0" smtClean="0">
                <a:solidFill>
                  <a:srgbClr val="F39500"/>
                </a:solidFill>
              </a:rPr>
              <a:t> </a:t>
            </a:r>
            <a:r>
              <a:rPr lang="ja-JP" altLang="en-US" sz="2400" b="1" dirty="0" smtClean="0">
                <a:solidFill>
                  <a:srgbClr val="F39500"/>
                </a:solidFill>
              </a:rPr>
              <a:t>にも</a:t>
            </a:r>
            <a:endParaRPr lang="en-US" altLang="ja-JP" sz="2400" b="1" dirty="0" smtClean="0">
              <a:solidFill>
                <a:srgbClr val="F39500"/>
              </a:solidFill>
            </a:endParaRPr>
          </a:p>
          <a:p>
            <a:pPr fontAlgn="ctr">
              <a:lnSpc>
                <a:spcPct val="130000"/>
              </a:lnSpc>
            </a:pPr>
            <a:r>
              <a:rPr lang="ja-JP" altLang="en-US" sz="4400" b="1" dirty="0" smtClean="0">
                <a:solidFill>
                  <a:srgbClr val="F39500"/>
                </a:solidFill>
              </a:rPr>
              <a:t>医療</a:t>
            </a:r>
            <a:r>
              <a:rPr lang="ja-JP" altLang="en-US" sz="4400" b="1" dirty="0">
                <a:solidFill>
                  <a:srgbClr val="F39500"/>
                </a:solidFill>
              </a:rPr>
              <a:t>従事者の</a:t>
            </a:r>
            <a:r>
              <a:rPr lang="ja-JP" altLang="en-US" sz="4400" b="1" dirty="0" smtClean="0">
                <a:solidFill>
                  <a:srgbClr val="F39500"/>
                </a:solidFill>
              </a:rPr>
              <a:t>方</a:t>
            </a:r>
            <a:r>
              <a:rPr lang="ja-JP" altLang="en-US" sz="800" b="1" dirty="0" smtClean="0">
                <a:solidFill>
                  <a:srgbClr val="F39500"/>
                </a:solidFill>
              </a:rPr>
              <a:t> </a:t>
            </a:r>
            <a:r>
              <a:rPr lang="ja-JP" altLang="en-US" sz="2400" b="1" dirty="0" smtClean="0">
                <a:solidFill>
                  <a:srgbClr val="F39500"/>
                </a:solidFill>
              </a:rPr>
              <a:t>にも</a:t>
            </a:r>
            <a:endParaRPr lang="en-US" altLang="ja-JP" sz="2400" b="1" dirty="0" smtClean="0">
              <a:solidFill>
                <a:srgbClr val="F39500"/>
              </a:solidFill>
            </a:endParaRPr>
          </a:p>
          <a:p>
            <a:pPr fontAlgn="ctr">
              <a:lnSpc>
                <a:spcPct val="130000"/>
              </a:lnSpc>
            </a:pPr>
            <a:endParaRPr lang="en-US" altLang="ja-JP" sz="300" dirty="0" smtClean="0"/>
          </a:p>
          <a:p>
            <a:pPr fontAlgn="ctr">
              <a:lnSpc>
                <a:spcPct val="130000"/>
              </a:lnSpc>
            </a:pPr>
            <a:r>
              <a:rPr lang="ja-JP" altLang="en-US" sz="2000" dirty="0" smtClean="0"/>
              <a:t>快適</a:t>
            </a:r>
            <a:r>
              <a:rPr lang="ja-JP" altLang="en-US" sz="2000" dirty="0"/>
              <a:t>にご使用いただけます</a:t>
            </a:r>
            <a:r>
              <a:rPr lang="ja-JP" altLang="en-US" sz="2000" dirty="0" smtClean="0"/>
              <a:t>。</a:t>
            </a:r>
            <a:endParaRPr lang="en-US" altLang="ja-JP" sz="2000" dirty="0"/>
          </a:p>
        </p:txBody>
      </p:sp>
      <p:sp>
        <p:nvSpPr>
          <p:cNvPr id="4" name="テキスト ボックス 3"/>
          <p:cNvSpPr txBox="1"/>
          <p:nvPr/>
        </p:nvSpPr>
        <p:spPr bwMode="gray">
          <a:xfrm>
            <a:off x="166056" y="535763"/>
            <a:ext cx="551465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500" b="1" dirty="0">
                <a:solidFill>
                  <a:schemeClr val="bg1"/>
                </a:solidFill>
                <a:effectLst>
                  <a:glow rad="127000">
                    <a:srgbClr val="F39500"/>
                  </a:glow>
                </a:effectLst>
              </a:rPr>
              <a:t>長下肢装具</a:t>
            </a:r>
            <a:r>
              <a:rPr lang="en-US" altLang="ja-JP" sz="5500" b="1" dirty="0">
                <a:solidFill>
                  <a:schemeClr val="bg1"/>
                </a:solidFill>
                <a:effectLst>
                  <a:glow rad="127000">
                    <a:srgbClr val="F39500"/>
                  </a:glow>
                </a:effectLst>
              </a:rPr>
              <a:t>Front</a:t>
            </a:r>
            <a:endParaRPr lang="ja-JP" altLang="en-US" sz="5500" b="1" dirty="0">
              <a:solidFill>
                <a:schemeClr val="bg1"/>
              </a:solidFill>
              <a:effectLst>
                <a:glow rad="127000">
                  <a:srgbClr val="F39500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330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166056" y="535763"/>
            <a:ext cx="5514651" cy="5542354"/>
            <a:chOff x="166056" y="535763"/>
            <a:chExt cx="5514651" cy="5542354"/>
          </a:xfrm>
        </p:grpSpPr>
        <p:sp>
          <p:nvSpPr>
            <p:cNvPr id="14" name="テキスト ボックス 13"/>
            <p:cNvSpPr txBox="1"/>
            <p:nvPr/>
          </p:nvSpPr>
          <p:spPr>
            <a:xfrm>
              <a:off x="250825" y="1764628"/>
              <a:ext cx="4770858" cy="43134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ctr">
                <a:lnSpc>
                  <a:spcPct val="130000"/>
                </a:lnSpc>
              </a:pPr>
              <a:r>
                <a:rPr lang="ja-JP" altLang="en-US" sz="2000" dirty="0"/>
                <a:t>脳卒中受傷後のリハビリ</a:t>
              </a:r>
              <a:r>
                <a:rPr lang="ja-JP" altLang="en-US" sz="2000" dirty="0" smtClean="0"/>
                <a:t>を</a:t>
              </a:r>
              <a:endParaRPr lang="en-US" altLang="ja-JP" sz="2000" dirty="0" smtClean="0"/>
            </a:p>
            <a:p>
              <a:pPr fontAlgn="ctr">
                <a:lnSpc>
                  <a:spcPct val="130000"/>
                </a:lnSpc>
              </a:pPr>
              <a:r>
                <a:rPr lang="ja-JP" altLang="en-US" sz="4000" b="1" dirty="0" smtClean="0">
                  <a:solidFill>
                    <a:srgbClr val="F39500"/>
                  </a:solidFill>
                </a:rPr>
                <a:t>超早期</a:t>
              </a:r>
              <a:r>
                <a:rPr lang="ja-JP" altLang="en-US" sz="2000" dirty="0"/>
                <a:t>に</a:t>
              </a:r>
              <a:r>
                <a:rPr lang="ja-JP" altLang="en-US" sz="2000" dirty="0" smtClean="0"/>
                <a:t>実施する</a:t>
              </a:r>
              <a:r>
                <a:rPr lang="ja-JP" altLang="en-US" sz="2000" dirty="0"/>
                <a:t>ための</a:t>
              </a:r>
              <a:r>
                <a:rPr lang="ja-JP" altLang="en-US" sz="2000" dirty="0" smtClean="0"/>
                <a:t>、</a:t>
              </a:r>
              <a:endParaRPr lang="en-US" altLang="ja-JP" sz="2000" dirty="0" smtClean="0"/>
            </a:p>
            <a:p>
              <a:pPr fontAlgn="ctr">
                <a:lnSpc>
                  <a:spcPct val="130000"/>
                </a:lnSpc>
              </a:pPr>
              <a:r>
                <a:rPr lang="ja-JP" altLang="en-US" sz="4000" b="1" dirty="0" smtClean="0">
                  <a:solidFill>
                    <a:srgbClr val="F39500"/>
                  </a:solidFill>
                </a:rPr>
                <a:t>既製品型</a:t>
              </a:r>
              <a:r>
                <a:rPr lang="ja-JP" altLang="en-US" sz="2000" dirty="0"/>
                <a:t>の長下肢装具です</a:t>
              </a:r>
              <a:r>
                <a:rPr lang="ja-JP" altLang="en-US" sz="2000" dirty="0" smtClean="0"/>
                <a:t>！</a:t>
              </a:r>
              <a:endParaRPr lang="en-US" altLang="ja-JP" sz="2000" dirty="0"/>
            </a:p>
            <a:p>
              <a:pPr fontAlgn="ctr">
                <a:lnSpc>
                  <a:spcPct val="130000"/>
                </a:lnSpc>
              </a:pPr>
              <a:r>
                <a:rPr lang="ja-JP" altLang="en-US" sz="4400" b="1" dirty="0">
                  <a:solidFill>
                    <a:srgbClr val="F39500"/>
                  </a:solidFill>
                </a:rPr>
                <a:t>患者</a:t>
              </a:r>
              <a:r>
                <a:rPr lang="ja-JP" altLang="en-US" sz="4400" b="1" dirty="0" smtClean="0">
                  <a:solidFill>
                    <a:srgbClr val="F39500"/>
                  </a:solidFill>
                </a:rPr>
                <a:t>様</a:t>
              </a:r>
              <a:r>
                <a:rPr lang="ja-JP" altLang="en-US" sz="800" b="1" dirty="0" smtClean="0">
                  <a:solidFill>
                    <a:srgbClr val="F39500"/>
                  </a:solidFill>
                </a:rPr>
                <a:t> </a:t>
              </a:r>
              <a:r>
                <a:rPr lang="ja-JP" altLang="en-US" sz="2400" b="1" dirty="0" smtClean="0">
                  <a:solidFill>
                    <a:srgbClr val="F39500"/>
                  </a:solidFill>
                </a:rPr>
                <a:t>にも</a:t>
              </a:r>
              <a:endParaRPr lang="en-US" altLang="ja-JP" sz="2400" b="1" dirty="0" smtClean="0">
                <a:solidFill>
                  <a:srgbClr val="F39500"/>
                </a:solidFill>
              </a:endParaRPr>
            </a:p>
            <a:p>
              <a:pPr fontAlgn="ctr">
                <a:lnSpc>
                  <a:spcPct val="130000"/>
                </a:lnSpc>
              </a:pPr>
              <a:r>
                <a:rPr lang="ja-JP" altLang="en-US" sz="4400" b="1" dirty="0" smtClean="0">
                  <a:solidFill>
                    <a:srgbClr val="F39500"/>
                  </a:solidFill>
                </a:rPr>
                <a:t>医療</a:t>
              </a:r>
              <a:r>
                <a:rPr lang="ja-JP" altLang="en-US" sz="4400" b="1" dirty="0">
                  <a:solidFill>
                    <a:srgbClr val="F39500"/>
                  </a:solidFill>
                </a:rPr>
                <a:t>従事者の</a:t>
              </a:r>
              <a:r>
                <a:rPr lang="ja-JP" altLang="en-US" sz="4400" b="1" dirty="0" smtClean="0">
                  <a:solidFill>
                    <a:srgbClr val="F39500"/>
                  </a:solidFill>
                </a:rPr>
                <a:t>方</a:t>
              </a:r>
              <a:r>
                <a:rPr lang="ja-JP" altLang="en-US" sz="800" b="1" dirty="0" smtClean="0">
                  <a:solidFill>
                    <a:srgbClr val="F39500"/>
                  </a:solidFill>
                </a:rPr>
                <a:t> </a:t>
              </a:r>
              <a:r>
                <a:rPr lang="ja-JP" altLang="en-US" sz="2400" b="1" dirty="0" smtClean="0">
                  <a:solidFill>
                    <a:srgbClr val="F39500"/>
                  </a:solidFill>
                </a:rPr>
                <a:t>にも</a:t>
              </a:r>
              <a:endParaRPr lang="en-US" altLang="ja-JP" sz="2400" b="1" dirty="0" smtClean="0">
                <a:solidFill>
                  <a:srgbClr val="F39500"/>
                </a:solidFill>
              </a:endParaRPr>
            </a:p>
            <a:p>
              <a:pPr fontAlgn="ctr">
                <a:lnSpc>
                  <a:spcPct val="130000"/>
                </a:lnSpc>
              </a:pPr>
              <a:endParaRPr lang="en-US" altLang="ja-JP" sz="300" dirty="0" smtClean="0"/>
            </a:p>
            <a:p>
              <a:pPr fontAlgn="ctr">
                <a:lnSpc>
                  <a:spcPct val="130000"/>
                </a:lnSpc>
              </a:pPr>
              <a:r>
                <a:rPr lang="ja-JP" altLang="en-US" sz="2000" dirty="0" smtClean="0"/>
                <a:t>快適</a:t>
              </a:r>
              <a:r>
                <a:rPr lang="ja-JP" altLang="en-US" sz="2000" dirty="0"/>
                <a:t>にご使用いただけます</a:t>
              </a:r>
              <a:r>
                <a:rPr lang="ja-JP" altLang="en-US" sz="2000" dirty="0" smtClean="0"/>
                <a:t>。</a:t>
              </a:r>
              <a:endParaRPr lang="en-US" altLang="ja-JP" sz="2000" dirty="0"/>
            </a:p>
          </p:txBody>
        </p:sp>
        <p:sp>
          <p:nvSpPr>
            <p:cNvPr id="15" name="テキスト ボックス 14"/>
            <p:cNvSpPr txBox="1"/>
            <p:nvPr/>
          </p:nvSpPr>
          <p:spPr bwMode="gray">
            <a:xfrm>
              <a:off x="166056" y="535763"/>
              <a:ext cx="5514651" cy="938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5500" b="1" dirty="0">
                  <a:solidFill>
                    <a:schemeClr val="bg1"/>
                  </a:solidFill>
                  <a:effectLst>
                    <a:glow rad="127000">
                      <a:srgbClr val="F39500"/>
                    </a:glow>
                  </a:effectLst>
                </a:rPr>
                <a:t>長下肢装具</a:t>
              </a:r>
              <a:r>
                <a:rPr lang="en-US" altLang="ja-JP" sz="5500" b="1" dirty="0">
                  <a:solidFill>
                    <a:schemeClr val="bg1"/>
                  </a:solidFill>
                  <a:effectLst>
                    <a:glow rad="127000">
                      <a:srgbClr val="F39500"/>
                    </a:glow>
                  </a:effectLst>
                </a:rPr>
                <a:t>Front</a:t>
              </a:r>
              <a:endParaRPr lang="ja-JP" altLang="en-US" sz="5500" b="1" dirty="0">
                <a:solidFill>
                  <a:schemeClr val="bg1"/>
                </a:solidFill>
                <a:effectLst>
                  <a:glow rad="127000">
                    <a:srgbClr val="F39500"/>
                  </a:glow>
                </a:effectLst>
              </a:endParaRPr>
            </a:p>
          </p:txBody>
        </p:sp>
      </p:grpSp>
      <p:sp>
        <p:nvSpPr>
          <p:cNvPr id="7" name="正方形/長方形 6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4DA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35120" y="2711460"/>
            <a:ext cx="387798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>
                <a:solidFill>
                  <a:schemeClr val="bg1"/>
                </a:solidFill>
              </a:rPr>
              <a:t>医療従事者様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の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ストレスのない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 smtClean="0">
                <a:solidFill>
                  <a:schemeClr val="bg1"/>
                </a:solidFill>
              </a:rPr>
              <a:t>サポートのために！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F3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0896" y="2711460"/>
            <a:ext cx="357020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>
                <a:solidFill>
                  <a:schemeClr val="bg1"/>
                </a:solidFill>
              </a:rPr>
              <a:t>患者様</a:t>
            </a:r>
            <a:r>
              <a:rPr kumimoji="1" lang="ja-JP" altLang="en-US" sz="1000" b="1" dirty="0" smtClean="0">
                <a:solidFill>
                  <a:schemeClr val="bg1"/>
                </a:solidFill>
              </a:rPr>
              <a:t> 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の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 smtClean="0">
                <a:solidFill>
                  <a:schemeClr val="bg1"/>
                </a:solidFill>
              </a:rPr>
              <a:t>無理のない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 smtClean="0">
                <a:solidFill>
                  <a:schemeClr val="bg1"/>
                </a:solidFill>
              </a:rPr>
              <a:t>早期リハビリのために！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3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4" grpId="0" animBg="1"/>
      <p:bldP spid="4" grpId="1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39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896" y="2711460"/>
            <a:ext cx="357020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b="1" dirty="0" smtClean="0">
                <a:solidFill>
                  <a:schemeClr val="bg1"/>
                </a:solidFill>
              </a:rPr>
              <a:t>患者様</a:t>
            </a:r>
            <a:r>
              <a:rPr kumimoji="1" lang="ja-JP" altLang="en-US" sz="1000" b="1" dirty="0" smtClean="0">
                <a:solidFill>
                  <a:schemeClr val="bg1"/>
                </a:solidFill>
              </a:rPr>
              <a:t> 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の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 smtClean="0">
                <a:solidFill>
                  <a:schemeClr val="bg1"/>
                </a:solidFill>
              </a:rPr>
              <a:t>無理のない</a:t>
            </a:r>
            <a:endParaRPr kumimoji="1"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 smtClean="0">
                <a:solidFill>
                  <a:schemeClr val="bg1"/>
                </a:solidFill>
              </a:rPr>
              <a:t>早期リハビリのために！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4317848" y="1583197"/>
            <a:ext cx="4434267" cy="1323439"/>
            <a:chOff x="4361390" y="1593870"/>
            <a:chExt cx="4434267" cy="1323439"/>
          </a:xfrm>
        </p:grpSpPr>
        <p:sp>
          <p:nvSpPr>
            <p:cNvPr id="7" name="角丸四角形 6"/>
            <p:cNvSpPr/>
            <p:nvPr/>
          </p:nvSpPr>
          <p:spPr>
            <a:xfrm>
              <a:off x="4361390" y="1937923"/>
              <a:ext cx="4434267" cy="684000"/>
            </a:xfrm>
            <a:prstGeom prst="roundRect">
              <a:avLst>
                <a:gd name="adj" fmla="val 101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r>
                <a:rPr kumimoji="1" lang="ja-JP" altLang="en-US" sz="3200" b="1" dirty="0" smtClean="0">
                  <a:solidFill>
                    <a:srgbClr val="F39500"/>
                  </a:solidFill>
                </a:rPr>
                <a:t>        無理なく安全に！</a:t>
              </a:r>
              <a:endParaRPr kumimoji="1" lang="ja-JP" altLang="en-US" sz="3200" b="1" dirty="0">
                <a:solidFill>
                  <a:srgbClr val="F39500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4437605" y="1593870"/>
              <a:ext cx="75533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0" dirty="0" smtClean="0">
                  <a:solidFill>
                    <a:srgbClr val="F39500"/>
                  </a:solidFill>
                </a:rPr>
                <a:t>1</a:t>
              </a:r>
            </a:p>
          </p:txBody>
        </p:sp>
      </p:grpSp>
      <p:grpSp>
        <p:nvGrpSpPr>
          <p:cNvPr id="19" name="グループ化 18"/>
          <p:cNvGrpSpPr/>
          <p:nvPr/>
        </p:nvGrpSpPr>
        <p:grpSpPr>
          <a:xfrm>
            <a:off x="4317848" y="2753527"/>
            <a:ext cx="4434267" cy="1323439"/>
            <a:chOff x="4361390" y="2764200"/>
            <a:chExt cx="4434267" cy="1323439"/>
          </a:xfrm>
        </p:grpSpPr>
        <p:sp>
          <p:nvSpPr>
            <p:cNvPr id="10" name="角丸四角形 9"/>
            <p:cNvSpPr/>
            <p:nvPr/>
          </p:nvSpPr>
          <p:spPr>
            <a:xfrm>
              <a:off x="4361390" y="3106359"/>
              <a:ext cx="4434267" cy="684000"/>
            </a:xfrm>
            <a:prstGeom prst="roundRect">
              <a:avLst>
                <a:gd name="adj" fmla="val 101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r>
                <a:rPr kumimoji="1" lang="ja-JP" altLang="en-US" sz="3200" b="1" dirty="0" smtClean="0">
                  <a:solidFill>
                    <a:srgbClr val="F39500"/>
                  </a:solidFill>
                </a:rPr>
                <a:t>        無理なく快適に！</a:t>
              </a:r>
              <a:endParaRPr kumimoji="1" lang="ja-JP" altLang="en-US" sz="3200" b="1" dirty="0">
                <a:solidFill>
                  <a:srgbClr val="F39500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495661" y="2764200"/>
              <a:ext cx="75533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0" dirty="0" smtClean="0">
                  <a:solidFill>
                    <a:srgbClr val="F39500"/>
                  </a:solidFill>
                </a:rPr>
                <a:t>2</a:t>
              </a: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4317848" y="3951365"/>
            <a:ext cx="4434267" cy="1323439"/>
            <a:chOff x="4361390" y="3962038"/>
            <a:chExt cx="4434267" cy="1323439"/>
          </a:xfrm>
        </p:grpSpPr>
        <p:sp>
          <p:nvSpPr>
            <p:cNvPr id="11" name="角丸四角形 10"/>
            <p:cNvSpPr/>
            <p:nvPr/>
          </p:nvSpPr>
          <p:spPr>
            <a:xfrm>
              <a:off x="4361390" y="4274795"/>
              <a:ext cx="4434267" cy="684000"/>
            </a:xfrm>
            <a:prstGeom prst="roundRect">
              <a:avLst>
                <a:gd name="adj" fmla="val 1011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216000" rtlCol="0" anchor="ctr"/>
            <a:lstStyle/>
            <a:p>
              <a:r>
                <a:rPr kumimoji="1" lang="ja-JP" altLang="en-US" sz="3200" b="1" dirty="0" smtClean="0">
                  <a:solidFill>
                    <a:srgbClr val="F39500"/>
                  </a:solidFill>
                </a:rPr>
                <a:t>        無理なく簡便に！</a:t>
              </a:r>
              <a:endParaRPr kumimoji="1" lang="ja-JP" altLang="en-US" sz="3200" b="1" dirty="0">
                <a:solidFill>
                  <a:srgbClr val="F39500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4495661" y="3962038"/>
              <a:ext cx="75533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8000" dirty="0" smtClean="0">
                  <a:solidFill>
                    <a:srgbClr val="F395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27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86" r="33404"/>
          <a:stretch/>
        </p:blipFill>
        <p:spPr>
          <a:xfrm>
            <a:off x="4633546" y="515684"/>
            <a:ext cx="4510454" cy="6129591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0" y="242455"/>
            <a:ext cx="9144000" cy="68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r>
              <a:rPr kumimoji="1" lang="ja-JP" altLang="en-US" sz="3200" b="1" dirty="0" smtClean="0">
                <a:solidFill>
                  <a:srgbClr val="F39500"/>
                </a:solidFill>
              </a:rPr>
              <a:t>        </a:t>
            </a:r>
            <a:endParaRPr kumimoji="1" lang="ja-JP" altLang="en-US" sz="3500" b="1" dirty="0">
              <a:solidFill>
                <a:srgbClr val="F395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49225" y="134875"/>
            <a:ext cx="5468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F39500"/>
                </a:solidFill>
              </a:rPr>
              <a:t>1. </a:t>
            </a:r>
            <a:r>
              <a:rPr kumimoji="1" lang="ja-JP" altLang="en-US" sz="4400" b="1" dirty="0" smtClean="0">
                <a:solidFill>
                  <a:srgbClr val="F39500"/>
                </a:solidFill>
              </a:rPr>
              <a:t>無理なく安全に！</a:t>
            </a:r>
            <a:endParaRPr kumimoji="1" lang="ja-JP" altLang="en-US" sz="4400" b="1" dirty="0">
              <a:solidFill>
                <a:srgbClr val="F395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 bwMode="gray">
          <a:xfrm>
            <a:off x="149225" y="1165785"/>
            <a:ext cx="5676554" cy="10402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装着時の患者様の負担が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少ない </a:t>
            </a:r>
            <a:r>
              <a:rPr lang="en-US" altLang="ja-JP" sz="2800" b="1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en-US" altLang="ja-JP" sz="2800" b="1" dirty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(</a:t>
            </a:r>
            <a:r>
              <a:rPr lang="ja-JP" altLang="en-US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足あげ量</a:t>
            </a:r>
            <a:r>
              <a:rPr lang="en-US" altLang="ja-JP" sz="2800" b="1" dirty="0" smtClean="0">
                <a:solidFill>
                  <a:schemeClr val="tx1"/>
                </a:solidFill>
                <a:effectLst>
                  <a:glow rad="101600">
                    <a:schemeClr val="bg1"/>
                  </a:glow>
                </a:effectLst>
                <a:latin typeface="+mn-ea"/>
              </a:rPr>
              <a:t>)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49225" y="2523573"/>
            <a:ext cx="3403496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effectLst>
                  <a:glow rad="101600">
                    <a:schemeClr val="bg1"/>
                  </a:glow>
                </a:effectLst>
                <a:latin typeface="+mn-ea"/>
              </a:rPr>
              <a:t>早期に装着が</a:t>
            </a: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可能</a:t>
            </a:r>
            <a:endParaRPr lang="en-US" altLang="ja-JP" sz="2800" b="1" dirty="0"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49225" y="3407385"/>
            <a:ext cx="5198859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effectLst>
                  <a:glow rad="101600">
                    <a:schemeClr val="bg1"/>
                  </a:glow>
                </a:effectLst>
                <a:latin typeface="+mn-ea"/>
              </a:rPr>
              <a:t>前面支持によって安定性</a:t>
            </a: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向上</a:t>
            </a:r>
            <a:endParaRPr lang="en-US" altLang="ja-JP" sz="2800" b="1" dirty="0"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49225" y="4291197"/>
            <a:ext cx="6263253" cy="151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>
                <a:effectLst>
                  <a:glow rad="101600">
                    <a:schemeClr val="bg1"/>
                  </a:glow>
                </a:effectLst>
                <a:latin typeface="+mn-ea"/>
              </a:rPr>
              <a:t>カフの固定性が</a:t>
            </a: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高い 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（ゆるみ</a:t>
            </a:r>
            <a:r>
              <a:rPr lang="ja-JP" altLang="en-US" sz="2800" b="1" dirty="0">
                <a:effectLst>
                  <a:glow rad="101600">
                    <a:schemeClr val="bg1"/>
                  </a:glow>
                </a:effectLst>
                <a:latin typeface="+mn-ea"/>
              </a:rPr>
              <a:t>が生じにくく</a:t>
            </a: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、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ja-JP" altLang="en-US" sz="2800" b="1" dirty="0">
                <a:effectLst>
                  <a:glow rad="101600">
                    <a:schemeClr val="bg1"/>
                  </a:glow>
                </a:effectLst>
                <a:latin typeface="+mn-ea"/>
              </a:rPr>
              <a:t> </a:t>
            </a: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           足</a:t>
            </a:r>
            <a:r>
              <a:rPr lang="ja-JP" altLang="en-US" sz="2800" b="1" dirty="0">
                <a:effectLst>
                  <a:glow rad="101600">
                    <a:schemeClr val="bg1"/>
                  </a:glow>
                </a:effectLst>
                <a:latin typeface="+mn-ea"/>
              </a:rPr>
              <a:t>が装具の中で</a:t>
            </a: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遊ばない）</a:t>
            </a:r>
            <a:endParaRPr lang="en-US" altLang="ja-JP" sz="2800" b="1" dirty="0"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488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角丸四角形 5"/>
          <p:cNvSpPr/>
          <p:nvPr/>
        </p:nvSpPr>
        <p:spPr>
          <a:xfrm>
            <a:off x="0" y="242455"/>
            <a:ext cx="9144000" cy="6840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rtlCol="0" anchor="ctr"/>
          <a:lstStyle/>
          <a:p>
            <a:r>
              <a:rPr kumimoji="1" lang="ja-JP" altLang="en-US" sz="3200" b="1" dirty="0" smtClean="0">
                <a:solidFill>
                  <a:srgbClr val="F39500"/>
                </a:solidFill>
              </a:rPr>
              <a:t>        </a:t>
            </a:r>
            <a:endParaRPr kumimoji="1" lang="ja-JP" altLang="en-US" sz="3500" b="1" dirty="0">
              <a:solidFill>
                <a:srgbClr val="F39500"/>
              </a:solidFill>
            </a:endParaRPr>
          </a:p>
        </p:txBody>
      </p:sp>
      <p:sp>
        <p:nvSpPr>
          <p:cNvPr id="9" name="正方形/長方形 8"/>
          <p:cNvSpPr/>
          <p:nvPr/>
        </p:nvSpPr>
        <p:spPr bwMode="gray">
          <a:xfrm>
            <a:off x="1096157" y="2243720"/>
            <a:ext cx="6951686" cy="1587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t">
              <a:lnSpc>
                <a:spcPct val="150000"/>
              </a:lnSpc>
            </a:pPr>
            <a:r>
              <a:rPr lang="ja-JP" altLang="en-US" sz="1569" dirty="0">
                <a:solidFill>
                  <a:schemeClr val="bg1"/>
                </a:solidFill>
                <a:latin typeface="+mn-ea"/>
              </a:rPr>
              <a:t>装着時の患者様の負担が少ない（足あげ量）</a:t>
            </a:r>
            <a:endParaRPr lang="en-US" altLang="ja-JP" sz="1569" dirty="0">
              <a:solidFill>
                <a:schemeClr val="bg1"/>
              </a:solidFill>
              <a:latin typeface="+mn-ea"/>
            </a:endParaRPr>
          </a:p>
          <a:p>
            <a:pPr fontAlgn="t">
              <a:lnSpc>
                <a:spcPct val="150000"/>
              </a:lnSpc>
            </a:pPr>
            <a:r>
              <a:rPr lang="ja-JP" altLang="en-US" sz="1569" dirty="0">
                <a:solidFill>
                  <a:schemeClr val="bg1"/>
                </a:solidFill>
                <a:latin typeface="+mn-ea"/>
              </a:rPr>
              <a:t>早期に装着が可能</a:t>
            </a:r>
            <a:endParaRPr lang="en-US" altLang="ja-JP" sz="1569" dirty="0">
              <a:solidFill>
                <a:schemeClr val="bg1"/>
              </a:solidFill>
              <a:latin typeface="+mn-ea"/>
            </a:endParaRPr>
          </a:p>
          <a:p>
            <a:pPr fontAlgn="t">
              <a:lnSpc>
                <a:spcPct val="150000"/>
              </a:lnSpc>
            </a:pPr>
            <a:r>
              <a:rPr lang="ja-JP" altLang="en-US" sz="1569" dirty="0">
                <a:solidFill>
                  <a:schemeClr val="bg1"/>
                </a:solidFill>
                <a:latin typeface="+mn-ea"/>
              </a:rPr>
              <a:t>前面支持によって安定性向上</a:t>
            </a:r>
            <a:endParaRPr lang="en-US" altLang="ja-JP" sz="1569" dirty="0">
              <a:solidFill>
                <a:schemeClr val="bg1"/>
              </a:solidFill>
              <a:latin typeface="+mn-ea"/>
            </a:endParaRPr>
          </a:p>
          <a:p>
            <a:pPr fontAlgn="t">
              <a:lnSpc>
                <a:spcPct val="150000"/>
              </a:lnSpc>
            </a:pPr>
            <a:r>
              <a:rPr lang="ja-JP" altLang="en-US" sz="1569" dirty="0">
                <a:solidFill>
                  <a:schemeClr val="bg1"/>
                </a:solidFill>
                <a:latin typeface="+mn-ea"/>
              </a:rPr>
              <a:t>カフの固定性が高い（ゆるみが生じにくく、足が装具の中で遊ばない）</a:t>
            </a:r>
            <a:endParaRPr lang="en-US" altLang="ja-JP" sz="1569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62"/>
          <a:stretch/>
        </p:blipFill>
        <p:spPr>
          <a:xfrm>
            <a:off x="0" y="884447"/>
            <a:ext cx="9144000" cy="575692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49225" y="134875"/>
            <a:ext cx="54681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5400" b="1" dirty="0" smtClean="0">
                <a:solidFill>
                  <a:srgbClr val="F39500"/>
                </a:solidFill>
              </a:rPr>
              <a:t>2. </a:t>
            </a:r>
            <a:r>
              <a:rPr kumimoji="1" lang="ja-JP" altLang="en-US" sz="4400" b="1" dirty="0" smtClean="0">
                <a:solidFill>
                  <a:srgbClr val="F39500"/>
                </a:solidFill>
              </a:rPr>
              <a:t>無理なく快適に！</a:t>
            </a:r>
            <a:endParaRPr kumimoji="1" lang="ja-JP" altLang="en-US" sz="4400" b="1" dirty="0">
              <a:solidFill>
                <a:srgbClr val="F395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62401" y="1175519"/>
            <a:ext cx="4474302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靴が履きやすい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en-US" altLang="ja-JP" sz="2800" b="1" dirty="0">
                <a:effectLst>
                  <a:glow rad="101600">
                    <a:schemeClr val="bg1"/>
                  </a:glow>
                </a:effectLst>
                <a:latin typeface="+mn-ea"/>
              </a:rPr>
              <a:t>(</a:t>
            </a: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むくんでいても大丈夫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)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62401" y="2751524"/>
            <a:ext cx="6093335" cy="10402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清潔</a:t>
            </a:r>
            <a:r>
              <a:rPr lang="en-US" altLang="ja-JP" sz="2800" b="1" dirty="0">
                <a:effectLst>
                  <a:glow rad="101600">
                    <a:schemeClr val="bg1"/>
                  </a:glow>
                </a:effectLst>
                <a:latin typeface="+mn-ea"/>
              </a:rPr>
              <a:t> 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(</a:t>
            </a: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フェルトなど雑菌が繁殖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/>
            </a:r>
            <a:b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</a:b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するような素材を使用していない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)</a:t>
            </a:r>
            <a:endParaRPr lang="en-US" altLang="ja-JP" sz="2800" b="1" dirty="0"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62401" y="4454529"/>
            <a:ext cx="7465505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思ったよりも軽い 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(</a:t>
            </a: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装着すると軽く感じる</a:t>
            </a:r>
            <a:r>
              <a:rPr lang="en-US" altLang="ja-JP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)</a:t>
            </a:r>
            <a:endParaRPr lang="en-US" altLang="ja-JP" sz="2800" b="1" dirty="0"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62401" y="5569257"/>
            <a:ext cx="6635150" cy="566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fontAlgn="t">
              <a:lnSpc>
                <a:spcPct val="110000"/>
              </a:lnSpc>
              <a:buFont typeface="Wingdings" panose="05000000000000000000" pitchFamily="2" charset="2"/>
              <a:buChar char="l"/>
            </a:pPr>
            <a:r>
              <a:rPr lang="ja-JP" altLang="en-US" sz="2800" b="1" dirty="0" smtClean="0">
                <a:effectLst>
                  <a:glow rad="101600">
                    <a:schemeClr val="bg1"/>
                  </a:glow>
                </a:effectLst>
                <a:latin typeface="+mn-ea"/>
              </a:rPr>
              <a:t>スタイリッシュで選択できるデザイン</a:t>
            </a:r>
            <a:endParaRPr lang="en-US" altLang="ja-JP" sz="2800" b="1" dirty="0">
              <a:effectLst>
                <a:glow rad="101600">
                  <a:schemeClr val="bg1"/>
                </a:glow>
              </a:effectLst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52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astetrcocourse">
      <a:majorFont>
        <a:latin typeface="Arial"/>
        <a:ea typeface="メイリオ"/>
        <a:cs typeface=""/>
      </a:majorFont>
      <a:minorFont>
        <a:latin typeface="Arial"/>
        <a:ea typeface="メイリオ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277</TotalTime>
  <Words>536</Words>
  <Application>Microsoft Office PowerPoint</Application>
  <PresentationFormat>画面に合わせる (4:3)</PresentationFormat>
  <Paragraphs>99</Paragraphs>
  <Slides>16</Slides>
  <Notes>0</Notes>
  <HiddenSlides>0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17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@maki_ichikawa</dc:creator>
  <cp:lastModifiedBy>大井勝寿</cp:lastModifiedBy>
  <cp:revision>50</cp:revision>
  <dcterms:created xsi:type="dcterms:W3CDTF">2015-03-26T00:26:37Z</dcterms:created>
  <dcterms:modified xsi:type="dcterms:W3CDTF">2015-03-26T07:44:08Z</dcterms:modified>
</cp:coreProperties>
</file>